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51206400" cy="41400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BD6495-46DC-4DE3-83E2-C7AE6CE2B426}" v="32" dt="2025-09-26T00:14:02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345" autoAdjust="0"/>
    <p:restoredTop sz="94660"/>
  </p:normalViewPr>
  <p:slideViewPr>
    <p:cSldViewPr snapToGrid="0">
      <p:cViewPr>
        <p:scale>
          <a:sx n="64" d="100"/>
          <a:sy n="64" d="100"/>
        </p:scale>
        <p:origin x="48" y="-17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vina Laurencia" userId="c8a96119-66d7-477c-a3ec-3c73fc509fe4" providerId="ADAL" clId="{2A662A5E-98F1-4EFB-8DEE-373CD9C641CA}"/>
    <pc:docChg chg="custSel modSld">
      <pc:chgData name="Devina Laurencia" userId="c8a96119-66d7-477c-a3ec-3c73fc509fe4" providerId="ADAL" clId="{2A662A5E-98F1-4EFB-8DEE-373CD9C641CA}" dt="2025-09-26T00:18:26.034" v="899" actId="14100"/>
      <pc:docMkLst>
        <pc:docMk/>
      </pc:docMkLst>
      <pc:sldChg chg="addSp delSp modSp mod">
        <pc:chgData name="Devina Laurencia" userId="c8a96119-66d7-477c-a3ec-3c73fc509fe4" providerId="ADAL" clId="{2A662A5E-98F1-4EFB-8DEE-373CD9C641CA}" dt="2025-09-26T00:18:26.034" v="899" actId="14100"/>
        <pc:sldMkLst>
          <pc:docMk/>
          <pc:sldMk cId="3214448625" sldId="256"/>
        </pc:sldMkLst>
        <pc:spChg chg="mod">
          <ac:chgData name="Devina Laurencia" userId="c8a96119-66d7-477c-a3ec-3c73fc509fe4" providerId="ADAL" clId="{2A662A5E-98F1-4EFB-8DEE-373CD9C641CA}" dt="2025-09-03T21:53:02.176" v="131" actId="1076"/>
          <ac:spMkLst>
            <pc:docMk/>
            <pc:sldMk cId="3214448625" sldId="256"/>
            <ac:spMk id="4" creationId="{A70CB5BC-8C5E-CDC3-2FC2-DA82B0E34EFF}"/>
          </ac:spMkLst>
        </pc:spChg>
        <pc:spChg chg="mod">
          <ac:chgData name="Devina Laurencia" userId="c8a96119-66d7-477c-a3ec-3c73fc509fe4" providerId="ADAL" clId="{2A662A5E-98F1-4EFB-8DEE-373CD9C641CA}" dt="2025-09-03T21:57:00.109" v="197" actId="1076"/>
          <ac:spMkLst>
            <pc:docMk/>
            <pc:sldMk cId="3214448625" sldId="256"/>
            <ac:spMk id="6" creationId="{187206D9-9203-82A9-5552-7F1AD5F8F5BD}"/>
          </ac:spMkLst>
        </pc:spChg>
        <pc:spChg chg="mod">
          <ac:chgData name="Devina Laurencia" userId="c8a96119-66d7-477c-a3ec-3c73fc509fe4" providerId="ADAL" clId="{2A662A5E-98F1-4EFB-8DEE-373CD9C641CA}" dt="2025-09-03T21:57:03.725" v="198" actId="14100"/>
          <ac:spMkLst>
            <pc:docMk/>
            <pc:sldMk cId="3214448625" sldId="256"/>
            <ac:spMk id="7" creationId="{5A276997-2D9C-6D8B-8C0D-F203FE06AA8E}"/>
          </ac:spMkLst>
        </pc:spChg>
        <pc:spChg chg="mod">
          <ac:chgData name="Devina Laurencia" userId="c8a96119-66d7-477c-a3ec-3c73fc509fe4" providerId="ADAL" clId="{2A662A5E-98F1-4EFB-8DEE-373CD9C641CA}" dt="2025-09-26T00:18:12.825" v="896" actId="1076"/>
          <ac:spMkLst>
            <pc:docMk/>
            <pc:sldMk cId="3214448625" sldId="256"/>
            <ac:spMk id="11" creationId="{506D3103-0BAD-BB3F-D5D6-A8A668C34804}"/>
          </ac:spMkLst>
        </pc:spChg>
        <pc:spChg chg="mod">
          <ac:chgData name="Devina Laurencia" userId="c8a96119-66d7-477c-a3ec-3c73fc509fe4" providerId="ADAL" clId="{2A662A5E-98F1-4EFB-8DEE-373CD9C641CA}" dt="2025-09-26T00:10:48.997" v="853" actId="14100"/>
          <ac:spMkLst>
            <pc:docMk/>
            <pc:sldMk cId="3214448625" sldId="256"/>
            <ac:spMk id="12" creationId="{216D16CF-E3D6-C932-5507-433EF274B0E7}"/>
          </ac:spMkLst>
        </pc:spChg>
        <pc:spChg chg="mod">
          <ac:chgData name="Devina Laurencia" userId="c8a96119-66d7-477c-a3ec-3c73fc509fe4" providerId="ADAL" clId="{2A662A5E-98F1-4EFB-8DEE-373CD9C641CA}" dt="2025-09-26T00:18:26.034" v="899" actId="14100"/>
          <ac:spMkLst>
            <pc:docMk/>
            <pc:sldMk cId="3214448625" sldId="256"/>
            <ac:spMk id="13" creationId="{985B4AA4-7FA2-0BE2-3146-24F4523DF878}"/>
          </ac:spMkLst>
        </pc:spChg>
        <pc:spChg chg="mod">
          <ac:chgData name="Devina Laurencia" userId="c8a96119-66d7-477c-a3ec-3c73fc509fe4" providerId="ADAL" clId="{2A662A5E-98F1-4EFB-8DEE-373CD9C641CA}" dt="2025-09-26T00:03:08.717" v="496" actId="1076"/>
          <ac:spMkLst>
            <pc:docMk/>
            <pc:sldMk cId="3214448625" sldId="256"/>
            <ac:spMk id="17" creationId="{489A0DEC-8165-4916-7AC3-D727851A2F8C}"/>
          </ac:spMkLst>
        </pc:spChg>
        <pc:spChg chg="mod">
          <ac:chgData name="Devina Laurencia" userId="c8a96119-66d7-477c-a3ec-3c73fc509fe4" providerId="ADAL" clId="{2A662A5E-98F1-4EFB-8DEE-373CD9C641CA}" dt="2025-09-26T00:11:40.716" v="865" actId="1076"/>
          <ac:spMkLst>
            <pc:docMk/>
            <pc:sldMk cId="3214448625" sldId="256"/>
            <ac:spMk id="18" creationId="{73CA739C-DB0B-7988-CAC6-A31E184C5652}"/>
          </ac:spMkLst>
        </pc:spChg>
        <pc:spChg chg="mod">
          <ac:chgData name="Devina Laurencia" userId="c8a96119-66d7-477c-a3ec-3c73fc509fe4" providerId="ADAL" clId="{2A662A5E-98F1-4EFB-8DEE-373CD9C641CA}" dt="2025-09-26T00:10:53.894" v="854" actId="1076"/>
          <ac:spMkLst>
            <pc:docMk/>
            <pc:sldMk cId="3214448625" sldId="256"/>
            <ac:spMk id="19" creationId="{E7EBEB8D-F130-292B-6113-2325BF14ADAB}"/>
          </ac:spMkLst>
        </pc:spChg>
        <pc:spChg chg="mod">
          <ac:chgData name="Devina Laurencia" userId="c8a96119-66d7-477c-a3ec-3c73fc509fe4" providerId="ADAL" clId="{2A662A5E-98F1-4EFB-8DEE-373CD9C641CA}" dt="2025-09-03T21:53:24.260" v="136" actId="14100"/>
          <ac:spMkLst>
            <pc:docMk/>
            <pc:sldMk cId="3214448625" sldId="256"/>
            <ac:spMk id="22" creationId="{8D9B1224-4897-62DD-729B-2ADD5FCFB8F8}"/>
          </ac:spMkLst>
        </pc:spChg>
        <pc:spChg chg="mod">
          <ac:chgData name="Devina Laurencia" userId="c8a96119-66d7-477c-a3ec-3c73fc509fe4" providerId="ADAL" clId="{2A662A5E-98F1-4EFB-8DEE-373CD9C641CA}" dt="2025-09-03T21:53:04.493" v="132" actId="1076"/>
          <ac:spMkLst>
            <pc:docMk/>
            <pc:sldMk cId="3214448625" sldId="256"/>
            <ac:spMk id="23" creationId="{6D8C6CAB-885A-BA6F-AF69-4A91A143B2FC}"/>
          </ac:spMkLst>
        </pc:spChg>
        <pc:spChg chg="mod">
          <ac:chgData name="Devina Laurencia" userId="c8a96119-66d7-477c-a3ec-3c73fc509fe4" providerId="ADAL" clId="{2A662A5E-98F1-4EFB-8DEE-373CD9C641CA}" dt="2025-09-03T21:53:27.209" v="137" actId="1076"/>
          <ac:spMkLst>
            <pc:docMk/>
            <pc:sldMk cId="3214448625" sldId="256"/>
            <ac:spMk id="25" creationId="{5FB828C2-3E10-0404-772C-AB463FB45B9A}"/>
          </ac:spMkLst>
        </pc:spChg>
        <pc:spChg chg="mod">
          <ac:chgData name="Devina Laurencia" userId="c8a96119-66d7-477c-a3ec-3c73fc509fe4" providerId="ADAL" clId="{2A662A5E-98F1-4EFB-8DEE-373CD9C641CA}" dt="2025-09-03T21:53:28.947" v="138" actId="1076"/>
          <ac:spMkLst>
            <pc:docMk/>
            <pc:sldMk cId="3214448625" sldId="256"/>
            <ac:spMk id="26" creationId="{0D572A5B-2607-6942-A06C-B8326FA0C7C4}"/>
          </ac:spMkLst>
        </pc:spChg>
        <pc:spChg chg="add mod">
          <ac:chgData name="Devina Laurencia" userId="c8a96119-66d7-477c-a3ec-3c73fc509fe4" providerId="ADAL" clId="{2A662A5E-98F1-4EFB-8DEE-373CD9C641CA}" dt="2025-09-24T22:23:58.269" v="275" actId="20577"/>
          <ac:spMkLst>
            <pc:docMk/>
            <pc:sldMk cId="3214448625" sldId="256"/>
            <ac:spMk id="27" creationId="{D1B6999E-E258-A9B6-227C-32300EFB849F}"/>
          </ac:spMkLst>
        </pc:spChg>
        <pc:spChg chg="ord">
          <ac:chgData name="Devina Laurencia" userId="c8a96119-66d7-477c-a3ec-3c73fc509fe4" providerId="ADAL" clId="{2A662A5E-98F1-4EFB-8DEE-373CD9C641CA}" dt="2025-09-26T00:14:38.702" v="880" actId="166"/>
          <ac:spMkLst>
            <pc:docMk/>
            <pc:sldMk cId="3214448625" sldId="256"/>
            <ac:spMk id="33" creationId="{A8245EFF-AC39-AD4D-AC79-BAF19A7C13A2}"/>
          </ac:spMkLst>
        </pc:spChg>
        <pc:spChg chg="add mod">
          <ac:chgData name="Devina Laurencia" userId="c8a96119-66d7-477c-a3ec-3c73fc509fe4" providerId="ADAL" clId="{2A662A5E-98F1-4EFB-8DEE-373CD9C641CA}" dt="2025-09-03T21:56:45.942" v="192" actId="1076"/>
          <ac:spMkLst>
            <pc:docMk/>
            <pc:sldMk cId="3214448625" sldId="256"/>
            <ac:spMk id="39" creationId="{667FF71E-51EF-B911-9F12-731A37B9FE98}"/>
          </ac:spMkLst>
        </pc:spChg>
        <pc:spChg chg="mod">
          <ac:chgData name="Devina Laurencia" userId="c8a96119-66d7-477c-a3ec-3c73fc509fe4" providerId="ADAL" clId="{2A662A5E-98F1-4EFB-8DEE-373CD9C641CA}" dt="2025-09-24T22:25:05.422" v="298" actId="20577"/>
          <ac:spMkLst>
            <pc:docMk/>
            <pc:sldMk cId="3214448625" sldId="256"/>
            <ac:spMk id="41" creationId="{50F9DDA0-B125-C122-0B9F-CF53C1700FDA}"/>
          </ac:spMkLst>
        </pc:spChg>
        <pc:spChg chg="mod">
          <ac:chgData name="Devina Laurencia" userId="c8a96119-66d7-477c-a3ec-3c73fc509fe4" providerId="ADAL" clId="{2A662A5E-98F1-4EFB-8DEE-373CD9C641CA}" dt="2025-08-29T04:48:39.437" v="12" actId="1076"/>
          <ac:spMkLst>
            <pc:docMk/>
            <pc:sldMk cId="3214448625" sldId="256"/>
            <ac:spMk id="91" creationId="{E40D32E2-28C5-13E2-459A-F95799C6BAE7}"/>
          </ac:spMkLst>
        </pc:spChg>
        <pc:grpChg chg="mod">
          <ac:chgData name="Devina Laurencia" userId="c8a96119-66d7-477c-a3ec-3c73fc509fe4" providerId="ADAL" clId="{2A662A5E-98F1-4EFB-8DEE-373CD9C641CA}" dt="2025-09-26T00:09:43.607" v="838" actId="1076"/>
          <ac:grpSpMkLst>
            <pc:docMk/>
            <pc:sldMk cId="3214448625" sldId="256"/>
            <ac:grpSpMk id="40" creationId="{AD29A743-635C-61C8-314E-775EC3432E86}"/>
          </ac:grpSpMkLst>
        </pc:grpChg>
        <pc:picChg chg="add mod">
          <ac:chgData name="Devina Laurencia" userId="c8a96119-66d7-477c-a3ec-3c73fc509fe4" providerId="ADAL" clId="{2A662A5E-98F1-4EFB-8DEE-373CD9C641CA}" dt="2025-08-29T04:51:57.421" v="42" actId="1076"/>
          <ac:picMkLst>
            <pc:docMk/>
            <pc:sldMk cId="3214448625" sldId="256"/>
            <ac:picMk id="2" creationId="{B5065021-FC3F-0893-3FBA-6BDE55CC724E}"/>
          </ac:picMkLst>
        </pc:picChg>
        <pc:picChg chg="mod">
          <ac:chgData name="Devina Laurencia" userId="c8a96119-66d7-477c-a3ec-3c73fc509fe4" providerId="ADAL" clId="{2A662A5E-98F1-4EFB-8DEE-373CD9C641CA}" dt="2025-08-29T04:52:04.521" v="45" actId="1076"/>
          <ac:picMkLst>
            <pc:docMk/>
            <pc:sldMk cId="3214448625" sldId="256"/>
            <ac:picMk id="3" creationId="{53E5398C-4797-FA36-3474-C58CE0603BAD}"/>
          </ac:picMkLst>
        </pc:picChg>
        <pc:picChg chg="add mod modCrop">
          <ac:chgData name="Devina Laurencia" userId="c8a96119-66d7-477c-a3ec-3c73fc509fe4" providerId="ADAL" clId="{2A662A5E-98F1-4EFB-8DEE-373CD9C641CA}" dt="2025-09-15T22:57:20.889" v="212" actId="1076"/>
          <ac:picMkLst>
            <pc:docMk/>
            <pc:sldMk cId="3214448625" sldId="256"/>
            <ac:picMk id="9" creationId="{A11FD2F4-1080-CD7B-99DC-8453BA7EDB86}"/>
          </ac:picMkLst>
        </pc:picChg>
        <pc:picChg chg="mod modCrop">
          <ac:chgData name="Devina Laurencia" userId="c8a96119-66d7-477c-a3ec-3c73fc509fe4" providerId="ADAL" clId="{2A662A5E-98F1-4EFB-8DEE-373CD9C641CA}" dt="2025-09-26T00:11:45.545" v="867" actId="1076"/>
          <ac:picMkLst>
            <pc:docMk/>
            <pc:sldMk cId="3214448625" sldId="256"/>
            <ac:picMk id="15" creationId="{15BC93D8-6C5C-C0E4-A9A0-26E14BF7F82F}"/>
          </ac:picMkLst>
        </pc:picChg>
        <pc:picChg chg="mod">
          <ac:chgData name="Devina Laurencia" userId="c8a96119-66d7-477c-a3ec-3c73fc509fe4" providerId="ADAL" clId="{2A662A5E-98F1-4EFB-8DEE-373CD9C641CA}" dt="2025-09-26T00:11:43.481" v="866" actId="1076"/>
          <ac:picMkLst>
            <pc:docMk/>
            <pc:sldMk cId="3214448625" sldId="256"/>
            <ac:picMk id="20" creationId="{BF2E0FD0-033A-4772-9F45-34F9F78FA0A7}"/>
          </ac:picMkLst>
        </pc:picChg>
        <pc:picChg chg="mod">
          <ac:chgData name="Devina Laurencia" userId="c8a96119-66d7-477c-a3ec-3c73fc509fe4" providerId="ADAL" clId="{2A662A5E-98F1-4EFB-8DEE-373CD9C641CA}" dt="2025-09-26T00:11:24.154" v="862" actId="1076"/>
          <ac:picMkLst>
            <pc:docMk/>
            <pc:sldMk cId="3214448625" sldId="256"/>
            <ac:picMk id="21" creationId="{FA21479B-3896-9B01-A0ED-6169777B7A10}"/>
          </ac:picMkLst>
        </pc:picChg>
        <pc:picChg chg="add mod">
          <ac:chgData name="Devina Laurencia" userId="c8a96119-66d7-477c-a3ec-3c73fc509fe4" providerId="ADAL" clId="{2A662A5E-98F1-4EFB-8DEE-373CD9C641CA}" dt="2025-09-03T01:54:51.814" v="73" actId="1076"/>
          <ac:picMkLst>
            <pc:docMk/>
            <pc:sldMk cId="3214448625" sldId="256"/>
            <ac:picMk id="28" creationId="{2E76D8AC-EB70-2548-A59B-9165E0C5AB76}"/>
          </ac:picMkLst>
        </pc:picChg>
        <pc:picChg chg="add mod">
          <ac:chgData name="Devina Laurencia" userId="c8a96119-66d7-477c-a3ec-3c73fc509fe4" providerId="ADAL" clId="{2A662A5E-98F1-4EFB-8DEE-373CD9C641CA}" dt="2025-08-29T04:53:46.107" v="63" actId="1076"/>
          <ac:picMkLst>
            <pc:docMk/>
            <pc:sldMk cId="3214448625" sldId="256"/>
            <ac:picMk id="34" creationId="{7280A548-F500-403B-C79B-CD10F9E1ED1C}"/>
          </ac:picMkLst>
        </pc:picChg>
        <pc:picChg chg="add mod">
          <ac:chgData name="Devina Laurencia" userId="c8a96119-66d7-477c-a3ec-3c73fc509fe4" providerId="ADAL" clId="{2A662A5E-98F1-4EFB-8DEE-373CD9C641CA}" dt="2025-09-03T01:55:03.672" v="76" actId="1076"/>
          <ac:picMkLst>
            <pc:docMk/>
            <pc:sldMk cId="3214448625" sldId="256"/>
            <ac:picMk id="35" creationId="{3329926F-519F-B6A8-7504-AB1D3387B5C9}"/>
          </ac:picMkLst>
        </pc:picChg>
        <pc:picChg chg="add mod">
          <ac:chgData name="Devina Laurencia" userId="c8a96119-66d7-477c-a3ec-3c73fc509fe4" providerId="ADAL" clId="{2A662A5E-98F1-4EFB-8DEE-373CD9C641CA}" dt="2025-08-29T04:53:44.597" v="62" actId="1076"/>
          <ac:picMkLst>
            <pc:docMk/>
            <pc:sldMk cId="3214448625" sldId="256"/>
            <ac:picMk id="36" creationId="{083C67F7-2C41-4C90-11C1-86DA53F87213}"/>
          </ac:picMkLst>
        </pc:picChg>
        <pc:picChg chg="add mod">
          <ac:chgData name="Devina Laurencia" userId="c8a96119-66d7-477c-a3ec-3c73fc509fe4" providerId="ADAL" clId="{2A662A5E-98F1-4EFB-8DEE-373CD9C641CA}" dt="2025-09-03T21:56:23.243" v="180" actId="1076"/>
          <ac:picMkLst>
            <pc:docMk/>
            <pc:sldMk cId="3214448625" sldId="256"/>
            <ac:picMk id="37" creationId="{829D2F1B-7AF9-3ABB-E3E7-DC5BC38CB94F}"/>
          </ac:picMkLst>
        </pc:picChg>
        <pc:picChg chg="add mod">
          <ac:chgData name="Devina Laurencia" userId="c8a96119-66d7-477c-a3ec-3c73fc509fe4" providerId="ADAL" clId="{2A662A5E-98F1-4EFB-8DEE-373CD9C641CA}" dt="2025-09-03T01:56:37.084" v="81" actId="1076"/>
          <ac:picMkLst>
            <pc:docMk/>
            <pc:sldMk cId="3214448625" sldId="256"/>
            <ac:picMk id="38" creationId="{0D436C21-669E-FCA5-4B6E-E66C7CC2AB8C}"/>
          </ac:picMkLst>
        </pc:picChg>
        <pc:picChg chg="add mod">
          <ac:chgData name="Devina Laurencia" userId="c8a96119-66d7-477c-a3ec-3c73fc509fe4" providerId="ADAL" clId="{2A662A5E-98F1-4EFB-8DEE-373CD9C641CA}" dt="2025-09-03T21:56:40.875" v="190" actId="1076"/>
          <ac:picMkLst>
            <pc:docMk/>
            <pc:sldMk cId="3214448625" sldId="256"/>
            <ac:picMk id="42" creationId="{D6A92D39-D38D-7163-471D-0928F9FA1B12}"/>
          </ac:picMkLst>
        </pc:picChg>
        <pc:picChg chg="add mod">
          <ac:chgData name="Devina Laurencia" userId="c8a96119-66d7-477c-a3ec-3c73fc509fe4" providerId="ADAL" clId="{2A662A5E-98F1-4EFB-8DEE-373CD9C641CA}" dt="2025-09-03T21:56:42.837" v="191" actId="1076"/>
          <ac:picMkLst>
            <pc:docMk/>
            <pc:sldMk cId="3214448625" sldId="256"/>
            <ac:picMk id="44" creationId="{533D46AE-0EBD-746F-1569-345409FEF338}"/>
          </ac:picMkLst>
        </pc:picChg>
        <pc:picChg chg="del">
          <ac:chgData name="Devina Laurencia" userId="c8a96119-66d7-477c-a3ec-3c73fc509fe4" providerId="ADAL" clId="{2A662A5E-98F1-4EFB-8DEE-373CD9C641CA}" dt="2025-09-25T23:55:18.919" v="303" actId="478"/>
          <ac:picMkLst>
            <pc:docMk/>
            <pc:sldMk cId="3214448625" sldId="256"/>
            <ac:picMk id="55" creationId="{30D949AD-91DC-939A-803A-8E3121E56118}"/>
          </ac:picMkLst>
        </pc:picChg>
        <pc:picChg chg="add mod modCrop">
          <ac:chgData name="Devina Laurencia" userId="c8a96119-66d7-477c-a3ec-3c73fc509fe4" providerId="ADAL" clId="{2A662A5E-98F1-4EFB-8DEE-373CD9C641CA}" dt="2025-09-17T07:08:43.167" v="233" actId="14100"/>
          <ac:picMkLst>
            <pc:docMk/>
            <pc:sldMk cId="3214448625" sldId="256"/>
            <ac:picMk id="59" creationId="{174F8A9D-AD7C-9662-8263-E08859E8057F}"/>
          </ac:picMkLst>
        </pc:picChg>
        <pc:picChg chg="add mod">
          <ac:chgData name="Devina Laurencia" userId="c8a96119-66d7-477c-a3ec-3c73fc509fe4" providerId="ADAL" clId="{2A662A5E-98F1-4EFB-8DEE-373CD9C641CA}" dt="2025-09-15T22:57:49.973" v="219" actId="1076"/>
          <ac:picMkLst>
            <pc:docMk/>
            <pc:sldMk cId="3214448625" sldId="256"/>
            <ac:picMk id="75" creationId="{FA48C061-0A1F-3E3B-3F2A-399CA1E14B54}"/>
          </ac:picMkLst>
        </pc:picChg>
        <pc:picChg chg="add del mod modCrop">
          <ac:chgData name="Devina Laurencia" userId="c8a96119-66d7-477c-a3ec-3c73fc509fe4" providerId="ADAL" clId="{2A662A5E-98F1-4EFB-8DEE-373CD9C641CA}" dt="2025-09-25T23:56:18.373" v="314" actId="478"/>
          <ac:picMkLst>
            <pc:docMk/>
            <pc:sldMk cId="3214448625" sldId="256"/>
            <ac:picMk id="76" creationId="{AF14FEA0-10DF-5DA9-675B-4BB6B3730BF7}"/>
          </ac:picMkLst>
        </pc:picChg>
        <pc:picChg chg="mod">
          <ac:chgData name="Devina Laurencia" userId="c8a96119-66d7-477c-a3ec-3c73fc509fe4" providerId="ADAL" clId="{2A662A5E-98F1-4EFB-8DEE-373CD9C641CA}" dt="2025-08-29T04:48:36.533" v="11" actId="1076"/>
          <ac:picMkLst>
            <pc:docMk/>
            <pc:sldMk cId="3214448625" sldId="256"/>
            <ac:picMk id="88" creationId="{BBDCD2CF-76E0-A3FC-DD87-F0FC16C1B696}"/>
          </ac:picMkLst>
        </pc:picChg>
        <pc:picChg chg="add del mod modCrop">
          <ac:chgData name="Devina Laurencia" userId="c8a96119-66d7-477c-a3ec-3c73fc509fe4" providerId="ADAL" clId="{2A662A5E-98F1-4EFB-8DEE-373CD9C641CA}" dt="2025-09-25T23:58:12.144" v="324" actId="478"/>
          <ac:picMkLst>
            <pc:docMk/>
            <pc:sldMk cId="3214448625" sldId="256"/>
            <ac:picMk id="93" creationId="{AF76FC3A-3B83-A78E-7714-9B38B6D6A971}"/>
          </ac:picMkLst>
        </pc:picChg>
        <pc:picChg chg="add del mod modCrop">
          <ac:chgData name="Devina Laurencia" userId="c8a96119-66d7-477c-a3ec-3c73fc509fe4" providerId="ADAL" clId="{2A662A5E-98F1-4EFB-8DEE-373CD9C641CA}" dt="2025-09-25T23:59:12.007" v="335" actId="478"/>
          <ac:picMkLst>
            <pc:docMk/>
            <pc:sldMk cId="3214448625" sldId="256"/>
            <ac:picMk id="95" creationId="{B06AA12F-80D7-3A65-CCFD-82BE4A4773E6}"/>
          </ac:picMkLst>
        </pc:picChg>
        <pc:picChg chg="add mod modCrop">
          <ac:chgData name="Devina Laurencia" userId="c8a96119-66d7-477c-a3ec-3c73fc509fe4" providerId="ADAL" clId="{2A662A5E-98F1-4EFB-8DEE-373CD9C641CA}" dt="2025-09-25T23:59:45.141" v="349" actId="1076"/>
          <ac:picMkLst>
            <pc:docMk/>
            <pc:sldMk cId="3214448625" sldId="256"/>
            <ac:picMk id="97" creationId="{FD03F9FB-8DB2-3FF5-A8D3-73D5DF8CB0ED}"/>
          </ac:picMkLst>
        </pc:picChg>
        <pc:picChg chg="add mod modCrop">
          <ac:chgData name="Devina Laurencia" userId="c8a96119-66d7-477c-a3ec-3c73fc509fe4" providerId="ADAL" clId="{2A662A5E-98F1-4EFB-8DEE-373CD9C641CA}" dt="2025-09-26T00:11:53.082" v="868" actId="1076"/>
          <ac:picMkLst>
            <pc:docMk/>
            <pc:sldMk cId="3214448625" sldId="256"/>
            <ac:picMk id="98" creationId="{20DE880A-F2F5-45A8-2766-EBDEBF0453F2}"/>
          </ac:picMkLst>
        </pc:picChg>
        <pc:picChg chg="add mod modCrop">
          <ac:chgData name="Devina Laurencia" userId="c8a96119-66d7-477c-a3ec-3c73fc509fe4" providerId="ADAL" clId="{2A662A5E-98F1-4EFB-8DEE-373CD9C641CA}" dt="2025-09-26T00:15:27.763" v="893" actId="732"/>
          <ac:picMkLst>
            <pc:docMk/>
            <pc:sldMk cId="3214448625" sldId="256"/>
            <ac:picMk id="100" creationId="{1751A925-33E7-20D2-3190-A0F23DDDA7CF}"/>
          </ac:picMkLst>
        </pc:picChg>
        <pc:picChg chg="del">
          <ac:chgData name="Devina Laurencia" userId="c8a96119-66d7-477c-a3ec-3c73fc509fe4" providerId="ADAL" clId="{2A662A5E-98F1-4EFB-8DEE-373CD9C641CA}" dt="2025-09-26T00:14:00.545" v="869" actId="478"/>
          <ac:picMkLst>
            <pc:docMk/>
            <pc:sldMk cId="3214448625" sldId="256"/>
            <ac:picMk id="121" creationId="{718D057F-C5B9-A511-AA50-1A682D6B8257}"/>
          </ac:picMkLst>
        </pc:picChg>
        <pc:cxnChg chg="mod">
          <ac:chgData name="Devina Laurencia" userId="c8a96119-66d7-477c-a3ec-3c73fc509fe4" providerId="ADAL" clId="{2A662A5E-98F1-4EFB-8DEE-373CD9C641CA}" dt="2025-09-26T00:08:57.807" v="829" actId="1037"/>
          <ac:cxnSpMkLst>
            <pc:docMk/>
            <pc:sldMk cId="3214448625" sldId="256"/>
            <ac:cxnSpMk id="16" creationId="{C8B4DC97-248D-4937-A44A-9DBA25507FA7}"/>
          </ac:cxnSpMkLst>
        </pc:cxnChg>
      </pc:sldChg>
    </pc:docChg>
  </pc:docChgLst>
  <pc:docChgLst>
    <pc:chgData name="Devina Laurencia" userId="c8a96119-66d7-477c-a3ec-3c73fc509fe4" providerId="ADAL" clId="{96BD6495-46DC-4DE3-83E2-C7AE6CE2B426}"/>
    <pc:docChg chg="undo custSel modSld">
      <pc:chgData name="Devina Laurencia" userId="c8a96119-66d7-477c-a3ec-3c73fc509fe4" providerId="ADAL" clId="{96BD6495-46DC-4DE3-83E2-C7AE6CE2B426}" dt="2025-08-22T02:29:53.407" v="1280" actId="1076"/>
      <pc:docMkLst>
        <pc:docMk/>
      </pc:docMkLst>
      <pc:sldChg chg="addSp delSp modSp mod delAnim modAnim">
        <pc:chgData name="Devina Laurencia" userId="c8a96119-66d7-477c-a3ec-3c73fc509fe4" providerId="ADAL" clId="{96BD6495-46DC-4DE3-83E2-C7AE6CE2B426}" dt="2025-08-22T02:29:53.407" v="1280" actId="1076"/>
        <pc:sldMkLst>
          <pc:docMk/>
          <pc:sldMk cId="3214448625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64AFE-818C-4A5E-8B32-1A6C1480A3B2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20825" y="1143000"/>
            <a:ext cx="38163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9DF5A-BD1D-4102-90AC-F2F5D6A1EB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6788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9DF5A-BD1D-4102-90AC-F2F5D6A1EBE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745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6775487"/>
            <a:ext cx="43525440" cy="14413477"/>
          </a:xfrm>
        </p:spPr>
        <p:txBody>
          <a:bodyPr anchor="b"/>
          <a:lstStyle>
            <a:lvl1pPr algn="ctr">
              <a:defRPr sz="3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21744803"/>
            <a:ext cx="38404800" cy="9995513"/>
          </a:xfrm>
        </p:spPr>
        <p:txBody>
          <a:bodyPr/>
          <a:lstStyle>
            <a:lvl1pPr marL="0" indent="0" algn="ctr">
              <a:buNone/>
              <a:defRPr sz="13440"/>
            </a:lvl1pPr>
            <a:lvl2pPr marL="2560320" indent="0" algn="ctr">
              <a:buNone/>
              <a:defRPr sz="11200"/>
            </a:lvl2pPr>
            <a:lvl3pPr marL="5120640" indent="0" algn="ctr">
              <a:buNone/>
              <a:defRPr sz="10080"/>
            </a:lvl3pPr>
            <a:lvl4pPr marL="7680960" indent="0" algn="ctr">
              <a:buNone/>
              <a:defRPr sz="8960"/>
            </a:lvl4pPr>
            <a:lvl5pPr marL="10241280" indent="0" algn="ctr">
              <a:buNone/>
              <a:defRPr sz="8960"/>
            </a:lvl5pPr>
            <a:lvl6pPr marL="12801600" indent="0" algn="ctr">
              <a:buNone/>
              <a:defRPr sz="8960"/>
            </a:lvl6pPr>
            <a:lvl7pPr marL="15361920" indent="0" algn="ctr">
              <a:buNone/>
              <a:defRPr sz="8960"/>
            </a:lvl7pPr>
            <a:lvl8pPr marL="17922240" indent="0" algn="ctr">
              <a:buNone/>
              <a:defRPr sz="8960"/>
            </a:lvl8pPr>
            <a:lvl9pPr marL="20482560" indent="0" algn="ctr">
              <a:buNone/>
              <a:defRPr sz="8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6D26-F6AE-4679-A1A3-9494E9927073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6D01-F1ED-48D2-A127-E95FE12FCB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072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6D26-F6AE-4679-A1A3-9494E9927073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6D01-F1ED-48D2-A127-E95FE12FCB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468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3" y="2204189"/>
            <a:ext cx="11041380" cy="35084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3" y="2204189"/>
            <a:ext cx="32484060" cy="350849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6D26-F6AE-4679-A1A3-9494E9927073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6D01-F1ED-48D2-A127-E95FE12FCB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084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6D26-F6AE-4679-A1A3-9494E9927073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6D01-F1ED-48D2-A127-E95FE12FCB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743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3" y="10321365"/>
            <a:ext cx="44165520" cy="17221419"/>
          </a:xfrm>
        </p:spPr>
        <p:txBody>
          <a:bodyPr anchor="b"/>
          <a:lstStyle>
            <a:lvl1pPr>
              <a:defRPr sz="3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3" y="27705705"/>
            <a:ext cx="44165520" cy="9056337"/>
          </a:xfrm>
        </p:spPr>
        <p:txBody>
          <a:bodyPr/>
          <a:lstStyle>
            <a:lvl1pPr marL="0" indent="0">
              <a:buNone/>
              <a:defRPr sz="13440">
                <a:solidFill>
                  <a:schemeClr val="tx1">
                    <a:tint val="82000"/>
                  </a:schemeClr>
                </a:solidFill>
              </a:defRPr>
            </a:lvl1pPr>
            <a:lvl2pPr marL="2560320" indent="0">
              <a:buNone/>
              <a:defRPr sz="11200">
                <a:solidFill>
                  <a:schemeClr val="tx1">
                    <a:tint val="82000"/>
                  </a:schemeClr>
                </a:solidFill>
              </a:defRPr>
            </a:lvl2pPr>
            <a:lvl3pPr marL="5120640" indent="0">
              <a:buNone/>
              <a:defRPr sz="10080">
                <a:solidFill>
                  <a:schemeClr val="tx1">
                    <a:tint val="82000"/>
                  </a:schemeClr>
                </a:solidFill>
              </a:defRPr>
            </a:lvl3pPr>
            <a:lvl4pPr marL="7680960" indent="0">
              <a:buNone/>
              <a:defRPr sz="8960">
                <a:solidFill>
                  <a:schemeClr val="tx1">
                    <a:tint val="82000"/>
                  </a:schemeClr>
                </a:solidFill>
              </a:defRPr>
            </a:lvl4pPr>
            <a:lvl5pPr marL="10241280" indent="0">
              <a:buNone/>
              <a:defRPr sz="8960">
                <a:solidFill>
                  <a:schemeClr val="tx1">
                    <a:tint val="82000"/>
                  </a:schemeClr>
                </a:solidFill>
              </a:defRPr>
            </a:lvl5pPr>
            <a:lvl6pPr marL="12801600" indent="0">
              <a:buNone/>
              <a:defRPr sz="8960">
                <a:solidFill>
                  <a:schemeClr val="tx1">
                    <a:tint val="82000"/>
                  </a:schemeClr>
                </a:solidFill>
              </a:defRPr>
            </a:lvl6pPr>
            <a:lvl7pPr marL="15361920" indent="0">
              <a:buNone/>
              <a:defRPr sz="8960">
                <a:solidFill>
                  <a:schemeClr val="tx1">
                    <a:tint val="82000"/>
                  </a:schemeClr>
                </a:solidFill>
              </a:defRPr>
            </a:lvl7pPr>
            <a:lvl8pPr marL="17922240" indent="0">
              <a:buNone/>
              <a:defRPr sz="8960">
                <a:solidFill>
                  <a:schemeClr val="tx1">
                    <a:tint val="82000"/>
                  </a:schemeClr>
                </a:solidFill>
              </a:defRPr>
            </a:lvl8pPr>
            <a:lvl9pPr marL="20482560" indent="0">
              <a:buNone/>
              <a:defRPr sz="89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6D26-F6AE-4679-A1A3-9494E9927073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6D01-F1ED-48D2-A127-E95FE12FCB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136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11020943"/>
            <a:ext cx="21762720" cy="262681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11020943"/>
            <a:ext cx="21762720" cy="262681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6D26-F6AE-4679-A1A3-9494E9927073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6D01-F1ED-48D2-A127-E95FE12FCB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506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204198"/>
            <a:ext cx="44165520" cy="80021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5" y="10148854"/>
            <a:ext cx="21662704" cy="4973797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5" y="15122651"/>
            <a:ext cx="21662704" cy="22243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3" y="10148854"/>
            <a:ext cx="21769390" cy="4973797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3" y="15122651"/>
            <a:ext cx="21769390" cy="22243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6D26-F6AE-4679-A1A3-9494E9927073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6D01-F1ED-48D2-A127-E95FE12FCB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238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6D26-F6AE-4679-A1A3-9494E9927073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6D01-F1ED-48D2-A127-E95FE12FCB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800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6D26-F6AE-4679-A1A3-9494E9927073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6D01-F1ED-48D2-A127-E95FE12FCB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916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760028"/>
            <a:ext cx="16515397" cy="9660096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5960902"/>
            <a:ext cx="25923240" cy="29421127"/>
          </a:xfrm>
        </p:spPr>
        <p:txBody>
          <a:bodyPr/>
          <a:lstStyle>
            <a:lvl1pPr>
              <a:defRPr sz="17920"/>
            </a:lvl1pPr>
            <a:lvl2pPr>
              <a:defRPr sz="15680"/>
            </a:lvl2pPr>
            <a:lvl3pPr>
              <a:defRPr sz="1344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2420124"/>
            <a:ext cx="16515397" cy="23009816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6D26-F6AE-4679-A1A3-9494E9927073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6D01-F1ED-48D2-A127-E95FE12FCB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13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760028"/>
            <a:ext cx="16515397" cy="9660096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5960902"/>
            <a:ext cx="25923240" cy="29421127"/>
          </a:xfrm>
        </p:spPr>
        <p:txBody>
          <a:bodyPr anchor="t"/>
          <a:lstStyle>
            <a:lvl1pPr marL="0" indent="0">
              <a:buNone/>
              <a:defRPr sz="17920"/>
            </a:lvl1pPr>
            <a:lvl2pPr marL="2560320" indent="0">
              <a:buNone/>
              <a:defRPr sz="15680"/>
            </a:lvl2pPr>
            <a:lvl3pPr marL="5120640" indent="0">
              <a:buNone/>
              <a:defRPr sz="13440"/>
            </a:lvl3pPr>
            <a:lvl4pPr marL="7680960" indent="0">
              <a:buNone/>
              <a:defRPr sz="11200"/>
            </a:lvl4pPr>
            <a:lvl5pPr marL="10241280" indent="0">
              <a:buNone/>
              <a:defRPr sz="11200"/>
            </a:lvl5pPr>
            <a:lvl6pPr marL="12801600" indent="0">
              <a:buNone/>
              <a:defRPr sz="11200"/>
            </a:lvl6pPr>
            <a:lvl7pPr marL="15361920" indent="0">
              <a:buNone/>
              <a:defRPr sz="11200"/>
            </a:lvl7pPr>
            <a:lvl8pPr marL="17922240" indent="0">
              <a:buNone/>
              <a:defRPr sz="11200"/>
            </a:lvl8pPr>
            <a:lvl9pPr marL="20482560" indent="0">
              <a:buNone/>
              <a:defRPr sz="1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2420124"/>
            <a:ext cx="16515397" cy="23009816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6D26-F6AE-4679-A1A3-9494E9927073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6D01-F1ED-48D2-A127-E95FE12FCB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32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2204198"/>
            <a:ext cx="44165520" cy="8002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11020943"/>
            <a:ext cx="44165520" cy="2626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8372058"/>
            <a:ext cx="11521440" cy="2204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B16D26-F6AE-4679-A1A3-9494E9927073}" type="datetimeFigureOut">
              <a:rPr lang="en-AU" smtClean="0"/>
              <a:t>26/09/2025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8372058"/>
            <a:ext cx="17282160" cy="2204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8372058"/>
            <a:ext cx="11521440" cy="2204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B66D01-F1ED-48D2-A127-E95FE12FCB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608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20640" rtl="0" eaLnBrk="1" latinLnBrk="0" hangingPunct="1">
        <a:lnSpc>
          <a:spcPct val="90000"/>
        </a:lnSpc>
        <a:spcBef>
          <a:spcPct val="0"/>
        </a:spcBef>
        <a:buNone/>
        <a:defRPr sz="2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0160" indent="-1280160" algn="l" defTabSz="5120640" rtl="0" eaLnBrk="1" latinLnBrk="0" hangingPunct="1">
        <a:lnSpc>
          <a:spcPct val="90000"/>
        </a:lnSpc>
        <a:spcBef>
          <a:spcPts val="5600"/>
        </a:spcBef>
        <a:buFont typeface="Arial" panose="020B0604020202020204" pitchFamily="34" charset="0"/>
        <a:buChar char="•"/>
        <a:defRPr sz="1568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hyperlink" Target="mailto:Devina.Laurencia@HDR.qut.edu.au" TargetMode="Externa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FB7166-3F08-8DAF-08CA-73F91C39FD8D}"/>
              </a:ext>
            </a:extLst>
          </p:cNvPr>
          <p:cNvSpPr/>
          <p:nvPr/>
        </p:nvSpPr>
        <p:spPr>
          <a:xfrm>
            <a:off x="277586" y="293916"/>
            <a:ext cx="50651228" cy="49044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7206D9-9203-82A9-5552-7F1AD5F8F5BD}"/>
              </a:ext>
            </a:extLst>
          </p:cNvPr>
          <p:cNvSpPr txBox="1"/>
          <p:nvPr/>
        </p:nvSpPr>
        <p:spPr>
          <a:xfrm>
            <a:off x="682967" y="495258"/>
            <a:ext cx="49970617" cy="196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>
                <a:latin typeface="Arial" panose="020B0604020202020204" pitchFamily="34" charset="0"/>
                <a:cs typeface="Arial" panose="020B0604020202020204" pitchFamily="34" charset="0"/>
              </a:rPr>
              <a:t>The methionine aminopeptidase-2 inhibitor, </a:t>
            </a:r>
            <a:r>
              <a:rPr lang="en-AU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evexomostat</a:t>
            </a:r>
            <a:r>
              <a:rPr lang="en-AU" sz="6000" b="1" dirty="0">
                <a:latin typeface="Arial" panose="020B0604020202020204" pitchFamily="34" charset="0"/>
                <a:cs typeface="Arial" panose="020B0604020202020204" pitchFamily="34" charset="0"/>
              </a:rPr>
              <a:t>, potently suppresses tumour growth in aggressive variant prostate cancer models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276997-2D9C-6D8B-8C0D-F203FE06AA8E}"/>
              </a:ext>
            </a:extLst>
          </p:cNvPr>
          <p:cNvSpPr txBox="1"/>
          <p:nvPr/>
        </p:nvSpPr>
        <p:spPr>
          <a:xfrm>
            <a:off x="711367" y="2489083"/>
            <a:ext cx="45654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Devina Laurencia</a:t>
            </a:r>
            <a:r>
              <a:rPr lang="en-AU" sz="3200" baseline="30000" dirty="0"/>
              <a:t>1</a:t>
            </a:r>
            <a:r>
              <a:rPr lang="en-AU" sz="3200" dirty="0"/>
              <a:t> , Jennifer H. Gunter</a:t>
            </a:r>
            <a:r>
              <a:rPr lang="en-AU" sz="3200" baseline="30000" dirty="0"/>
              <a:t>1 </a:t>
            </a:r>
            <a:r>
              <a:rPr lang="en-AU" sz="3200" dirty="0"/>
              <a:t>, Thomas Tang</a:t>
            </a:r>
            <a:r>
              <a:rPr lang="en-AU" sz="3200" baseline="30000" dirty="0"/>
              <a:t>1</a:t>
            </a:r>
            <a:r>
              <a:rPr lang="en-AU" sz="3200" dirty="0"/>
              <a:t>, Peter Cornelius</a:t>
            </a:r>
            <a:r>
              <a:rPr lang="en-AU" sz="3200" baseline="30000" dirty="0"/>
              <a:t>2</a:t>
            </a:r>
            <a:r>
              <a:rPr lang="en-AU" sz="3200" dirty="0"/>
              <a:t> , Benjamin A. Mayes</a:t>
            </a:r>
            <a:r>
              <a:rPr lang="en-AU" sz="3200" baseline="30000" dirty="0"/>
              <a:t>2</a:t>
            </a:r>
            <a:r>
              <a:rPr lang="en-AU" sz="3200" dirty="0"/>
              <a:t> , Anja Rockstroh</a:t>
            </a:r>
            <a:r>
              <a:rPr lang="en-AU" sz="3200" baseline="30000" dirty="0"/>
              <a:t>1 </a:t>
            </a:r>
            <a:r>
              <a:rPr lang="en-AU" sz="3200" dirty="0"/>
              <a:t> , Lisa Philp</a:t>
            </a:r>
            <a:r>
              <a:rPr lang="en-AU" sz="3200" baseline="30000" dirty="0"/>
              <a:t>1</a:t>
            </a:r>
            <a:r>
              <a:rPr lang="en-AU" sz="3200" dirty="0"/>
              <a:t>,</a:t>
            </a:r>
            <a:r>
              <a:rPr lang="en-AU" sz="3200" baseline="30000" dirty="0"/>
              <a:t> </a:t>
            </a:r>
            <a:r>
              <a:rPr lang="en-AU" sz="3200" dirty="0"/>
              <a:t>Eva Corey</a:t>
            </a:r>
            <a:r>
              <a:rPr lang="en-AU" sz="3200" baseline="30000" dirty="0"/>
              <a:t>3</a:t>
            </a:r>
            <a:r>
              <a:rPr lang="en-AU" sz="3200" dirty="0"/>
              <a:t>, YZ Wang</a:t>
            </a:r>
            <a:r>
              <a:rPr lang="en-AU" sz="3200" baseline="30000" dirty="0"/>
              <a:t>4 </a:t>
            </a:r>
            <a:r>
              <a:rPr lang="en-AU" sz="3200" dirty="0"/>
              <a:t>, Pierre J. Dufour</a:t>
            </a:r>
            <a:r>
              <a:rPr lang="en-AU" sz="3200" baseline="30000" dirty="0"/>
              <a:t>2</a:t>
            </a:r>
            <a:r>
              <a:rPr lang="en-AU" sz="3200" dirty="0"/>
              <a:t>, Bradley J. Carver</a:t>
            </a:r>
            <a:r>
              <a:rPr lang="en-AU" sz="3200" baseline="30000" dirty="0"/>
              <a:t>2</a:t>
            </a:r>
            <a:r>
              <a:rPr lang="en-AU" sz="3200" dirty="0"/>
              <a:t>, James M. Shanahan</a:t>
            </a:r>
            <a:r>
              <a:rPr lang="en-AU" sz="3200" baseline="30000" dirty="0"/>
              <a:t>2</a:t>
            </a:r>
            <a:r>
              <a:rPr lang="en-AU" sz="3200" dirty="0"/>
              <a:t> , Colleen C Nelson</a:t>
            </a:r>
            <a:r>
              <a:rPr lang="en-AU" sz="3200" baseline="30000" dirty="0"/>
              <a:t>1</a:t>
            </a:r>
          </a:p>
          <a:p>
            <a:r>
              <a:rPr lang="en-AU" sz="3200" baseline="30000" dirty="0"/>
              <a:t>1</a:t>
            </a:r>
            <a:r>
              <a:rPr lang="en-AU" sz="3200" dirty="0"/>
              <a:t>Australian Prostate Cancer Research Centre – Qld, Centre for Genomics and Personalised Health, School of Biomedical Science, Queensland University of Technology, Translational Research institute, Brisbane, Australia. </a:t>
            </a:r>
            <a:r>
              <a:rPr lang="en-AU" sz="3200" baseline="30000" dirty="0"/>
              <a:t>2</a:t>
            </a:r>
            <a:r>
              <a:rPr lang="en-AU" sz="3200" dirty="0"/>
              <a:t>SynDevRx, Inc, Cambridge, MA. </a:t>
            </a:r>
            <a:r>
              <a:rPr lang="en-GB" sz="3200" baseline="30000" dirty="0"/>
              <a:t>3</a:t>
            </a:r>
            <a:r>
              <a:rPr lang="en-GB" sz="3200" dirty="0"/>
              <a:t>Department of Urology, University of Washington, Seattle, WA. </a:t>
            </a:r>
            <a:r>
              <a:rPr lang="en-GB" sz="3200" baseline="30000" dirty="0"/>
              <a:t>4</a:t>
            </a:r>
            <a:r>
              <a:rPr lang="en-GB" sz="3200" dirty="0"/>
              <a:t>Vancouver Prostate Centre, University of British Columbia, Vancouver, Canada.</a:t>
            </a:r>
            <a:r>
              <a:rPr lang="en-AU" sz="3200" baseline="30000" dirty="0"/>
              <a:t> </a:t>
            </a:r>
            <a:endParaRPr lang="en-AU" sz="3200" dirty="0"/>
          </a:p>
          <a:p>
            <a:r>
              <a:rPr lang="en-AU" sz="3200" b="1" dirty="0"/>
              <a:t>Contacts: </a:t>
            </a:r>
            <a:r>
              <a:rPr lang="en-AU" sz="3200" b="1" dirty="0">
                <a:hlinkClick r:id="rId3"/>
              </a:rPr>
              <a:t>Devina.Laurencia@HDR.qut.edu.au</a:t>
            </a:r>
            <a:endParaRPr lang="en-AU" sz="3200" b="1" dirty="0"/>
          </a:p>
          <a:p>
            <a:r>
              <a:rPr lang="en-AU" sz="3200" b="1" dirty="0"/>
              <a:t>FPN: 2505P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D29A743-635C-61C8-314E-775EC3432E86}"/>
              </a:ext>
            </a:extLst>
          </p:cNvPr>
          <p:cNvGrpSpPr/>
          <p:nvPr/>
        </p:nvGrpSpPr>
        <p:grpSpPr>
          <a:xfrm>
            <a:off x="277584" y="5385718"/>
            <a:ext cx="26370645" cy="10045191"/>
            <a:chOff x="296018" y="5454033"/>
            <a:chExt cx="26370645" cy="1004519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79D9F19-DAB4-D154-0272-BA2DC4072044}"/>
                </a:ext>
              </a:extLst>
            </p:cNvPr>
            <p:cNvGrpSpPr/>
            <p:nvPr/>
          </p:nvGrpSpPr>
          <p:grpSpPr>
            <a:xfrm>
              <a:off x="296018" y="5454033"/>
              <a:ext cx="26370645" cy="10045191"/>
              <a:chOff x="373614" y="4754133"/>
              <a:chExt cx="15432609" cy="681793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06D3103-0BAD-BB3F-D5D6-A8A668C34804}"/>
                  </a:ext>
                </a:extLst>
              </p:cNvPr>
              <p:cNvSpPr/>
              <p:nvPr/>
            </p:nvSpPr>
            <p:spPr>
              <a:xfrm>
                <a:off x="373614" y="5737781"/>
                <a:ext cx="15432608" cy="58342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6D16CF-E3D6-C932-5507-433EF274B0E7}"/>
                  </a:ext>
                </a:extLst>
              </p:cNvPr>
              <p:cNvSpPr txBox="1"/>
              <p:nvPr/>
            </p:nvSpPr>
            <p:spPr>
              <a:xfrm>
                <a:off x="494459" y="5842015"/>
                <a:ext cx="9258140" cy="3843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A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emergence of treatment-resistant aggressive variant prostate cancer (AVPC) following the prolonged clinical use of androgen receptor (AR)-targeted therapies has created an urgent need for effective, AR- independent therapies.</a:t>
                </a:r>
              </a:p>
              <a:p>
                <a:pPr algn="just"/>
                <a:endParaRPr lang="en-AU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A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Methionine aminopeptidase-2 (MetAP2), a regulator of protein synthesis, metabolism, plasticity and angiogenesis, is highly expressed in AVPC and correlates with disease aggressiveness</a:t>
                </a:r>
                <a:r>
                  <a:rPr lang="en-AU" sz="3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A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/>
                <a:endParaRPr lang="en-AU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A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We have previously demonstrated that the MetAP2 inhibitor, SDX-7320/evexomostat</a:t>
                </a:r>
                <a:r>
                  <a:rPr lang="en-AU" sz="3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A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potently suppressed tumour growth in androgen sensitive, castrate-resistant and enzalutamide-resistant prostate cancer models (Fig 1). This prompted investigations into its efficacy in the more aggressive models of prostate cancer which no longer express AR</a:t>
                </a:r>
                <a:r>
                  <a:rPr lang="en-A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85B4AA4-7FA2-0BE2-3146-24F4523DF878}"/>
                  </a:ext>
                </a:extLst>
              </p:cNvPr>
              <p:cNvSpPr/>
              <p:nvPr/>
            </p:nvSpPr>
            <p:spPr>
              <a:xfrm>
                <a:off x="373614" y="4754133"/>
                <a:ext cx="15432609" cy="981811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3F63AD-55A7-8566-37F5-075CD58AAC4F}"/>
                  </a:ext>
                </a:extLst>
              </p:cNvPr>
              <p:cNvSpPr txBox="1"/>
              <p:nvPr/>
            </p:nvSpPr>
            <p:spPr>
              <a:xfrm>
                <a:off x="6312077" y="4971373"/>
                <a:ext cx="4649004" cy="56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Background</a:t>
                </a:r>
                <a:endParaRPr lang="en-A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5BC93D8-6C5C-C0E4-A9A0-26E14BF7F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" r="65972" b="50948"/>
            <a:stretch>
              <a:fillRect/>
            </a:stretch>
          </p:blipFill>
          <p:spPr>
            <a:xfrm>
              <a:off x="17418897" y="6809734"/>
              <a:ext cx="3891334" cy="320920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B4DC97-248D-4937-A44A-9DBA25507FA7}"/>
                </a:ext>
              </a:extLst>
            </p:cNvPr>
            <p:cNvCxnSpPr>
              <a:cxnSpLocks/>
            </p:cNvCxnSpPr>
            <p:nvPr/>
          </p:nvCxnSpPr>
          <p:spPr>
            <a:xfrm>
              <a:off x="16536082" y="7240623"/>
              <a:ext cx="0" cy="7951197"/>
            </a:xfrm>
            <a:prstGeom prst="line">
              <a:avLst/>
            </a:prstGeom>
            <a:ln w="571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9A0DEC-8165-4916-7AC3-D727851A2F8C}"/>
                </a:ext>
              </a:extLst>
            </p:cNvPr>
            <p:cNvSpPr txBox="1"/>
            <p:nvPr/>
          </p:nvSpPr>
          <p:spPr>
            <a:xfrm>
              <a:off x="502516" y="14916958"/>
              <a:ext cx="12844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200" dirty="0"/>
                <a:t>1) Xie J. et al. Cancer Res. 2021;81(9):2510-21. 2) Cornelius P. et al Mol Cancer Ther. 2024;23(5):595-605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3CA739C-DB0B-7988-CAC6-A31E184C5652}"/>
                </a:ext>
              </a:extLst>
            </p:cNvPr>
            <p:cNvSpPr/>
            <p:nvPr/>
          </p:nvSpPr>
          <p:spPr>
            <a:xfrm>
              <a:off x="16716593" y="12849724"/>
              <a:ext cx="9760026" cy="257400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2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Figure 1. SDX-7320 potently reduced tumour growth in models of androgen-sensitive (A), castrate-resistant(B&amp;C), and enzalutamide-resistant prostate cancer (D). Dotted line indicates time of randomisation. Tumour was grown in intact (A) and castrate mice (B-D). Mice were given enzalutamide daily until failure to establish resistance (D).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7EBEB8D-F130-292B-6113-2325BF14ADAB}"/>
                </a:ext>
              </a:extLst>
            </p:cNvPr>
            <p:cNvSpPr/>
            <p:nvPr/>
          </p:nvSpPr>
          <p:spPr>
            <a:xfrm>
              <a:off x="473989" y="12967424"/>
              <a:ext cx="15848476" cy="1501198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 aimed to assess the efficacy of </a:t>
              </a:r>
              <a:r>
                <a:rPr lang="en-AU" sz="3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evexomostat</a:t>
              </a:r>
              <a:r>
                <a:rPr lang="en-AU" sz="3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aggressive variant prostate cancer models and identify key mechanisms which may underpin its anti-tumour activity.</a:t>
              </a:r>
              <a:endParaRPr lang="en-AU" sz="3000" b="1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F2E0FD0-033A-4772-9F45-34F9F78FA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4905" b="49470"/>
            <a:stretch>
              <a:fillRect/>
            </a:stretch>
          </p:blipFill>
          <p:spPr>
            <a:xfrm>
              <a:off x="17726134" y="9912139"/>
              <a:ext cx="3642516" cy="300040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A21479B-3896-9B01-A0ED-6169777B7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48807" r="64105"/>
            <a:stretch>
              <a:fillRect/>
            </a:stretch>
          </p:blipFill>
          <p:spPr>
            <a:xfrm>
              <a:off x="22441025" y="9983223"/>
              <a:ext cx="3706937" cy="3024571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EF603C53-816D-D82D-654A-CFF5B524D7E0}"/>
              </a:ext>
            </a:extLst>
          </p:cNvPr>
          <p:cNvSpPr/>
          <p:nvPr/>
        </p:nvSpPr>
        <p:spPr>
          <a:xfrm>
            <a:off x="39185954" y="5385720"/>
            <a:ext cx="11742860" cy="100262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B699C2-0389-FF4A-6EBF-B065B548D1C6}"/>
              </a:ext>
            </a:extLst>
          </p:cNvPr>
          <p:cNvSpPr/>
          <p:nvPr/>
        </p:nvSpPr>
        <p:spPr>
          <a:xfrm>
            <a:off x="39185953" y="5385718"/>
            <a:ext cx="11742860" cy="15430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3389AB-B576-E399-3E2F-AA50956E7EB1}"/>
              </a:ext>
            </a:extLst>
          </p:cNvPr>
          <p:cNvSpPr txBox="1"/>
          <p:nvPr/>
        </p:nvSpPr>
        <p:spPr>
          <a:xfrm>
            <a:off x="43653449" y="5772667"/>
            <a:ext cx="3570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A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C63E469-6B25-BC68-898D-F5D30A5E2E5B}"/>
              </a:ext>
            </a:extLst>
          </p:cNvPr>
          <p:cNvSpPr/>
          <p:nvPr/>
        </p:nvSpPr>
        <p:spPr>
          <a:xfrm>
            <a:off x="26930341" y="5432673"/>
            <a:ext cx="11973500" cy="99793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EDE4BFE-3BD2-B7B3-F88A-237BE5997264}"/>
              </a:ext>
            </a:extLst>
          </p:cNvPr>
          <p:cNvSpPr/>
          <p:nvPr/>
        </p:nvSpPr>
        <p:spPr>
          <a:xfrm>
            <a:off x="26930341" y="5377646"/>
            <a:ext cx="11973500" cy="15213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81071AD-0DAB-C92C-1DD1-B22C36706B5E}"/>
              </a:ext>
            </a:extLst>
          </p:cNvPr>
          <p:cNvSpPr txBox="1"/>
          <p:nvPr/>
        </p:nvSpPr>
        <p:spPr>
          <a:xfrm>
            <a:off x="31241915" y="5776458"/>
            <a:ext cx="7944038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>
                <a:latin typeface="Arial" panose="020B0604020202020204" pitchFamily="34" charset="0"/>
                <a:cs typeface="Arial" panose="020B0604020202020204" pitchFamily="34" charset="0"/>
              </a:rPr>
              <a:t>SDX-7320</a:t>
            </a:r>
            <a:endParaRPr lang="en-A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6D2C93B-4B9A-A5EE-D95A-B2C86314D0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961" t="15660" r="55454" b="24613"/>
          <a:stretch>
            <a:fillRect/>
          </a:stretch>
        </p:blipFill>
        <p:spPr>
          <a:xfrm>
            <a:off x="27403599" y="7040229"/>
            <a:ext cx="4727280" cy="56341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80FEC91-918E-AC62-4CA6-5FB8ABD8F9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549" t="79151" r="53948" b="5343"/>
          <a:stretch>
            <a:fillRect/>
          </a:stretch>
        </p:blipFill>
        <p:spPr>
          <a:xfrm>
            <a:off x="27193528" y="13428267"/>
            <a:ext cx="5881663" cy="16480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695EDF-40AD-B46A-41D5-94BAF497D5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1618" t="18097" r="6894" b="7654"/>
          <a:stretch>
            <a:fillRect/>
          </a:stretch>
        </p:blipFill>
        <p:spPr>
          <a:xfrm>
            <a:off x="33128204" y="7172308"/>
            <a:ext cx="5638544" cy="756838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CDAF9B0-D4FA-4FB0-3689-756551627691}"/>
              </a:ext>
            </a:extLst>
          </p:cNvPr>
          <p:cNvSpPr txBox="1"/>
          <p:nvPr/>
        </p:nvSpPr>
        <p:spPr>
          <a:xfrm>
            <a:off x="31013090" y="14967343"/>
            <a:ext cx="5448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Cornelius et al. 2024, Mol Cancer Ther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E7C864C-E352-76F0-4197-32B0240968C1}"/>
              </a:ext>
            </a:extLst>
          </p:cNvPr>
          <p:cNvCxnSpPr>
            <a:cxnSpLocks/>
          </p:cNvCxnSpPr>
          <p:nvPr/>
        </p:nvCxnSpPr>
        <p:spPr>
          <a:xfrm>
            <a:off x="33075191" y="7172308"/>
            <a:ext cx="53013" cy="7568388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4D2410CB-CBA4-9A48-30B2-CD26EAD66176}"/>
              </a:ext>
            </a:extLst>
          </p:cNvPr>
          <p:cNvSpPr/>
          <p:nvPr/>
        </p:nvSpPr>
        <p:spPr>
          <a:xfrm>
            <a:off x="277587" y="15678601"/>
            <a:ext cx="18594456" cy="1566898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4D528B3-50B1-07F8-3A7D-F6C0E3F3E9CB}"/>
              </a:ext>
            </a:extLst>
          </p:cNvPr>
          <p:cNvSpPr/>
          <p:nvPr/>
        </p:nvSpPr>
        <p:spPr>
          <a:xfrm>
            <a:off x="280808" y="15653769"/>
            <a:ext cx="18591234" cy="211167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28A8C8-17A6-019F-713A-308B8B3FB038}"/>
              </a:ext>
            </a:extLst>
          </p:cNvPr>
          <p:cNvSpPr txBox="1"/>
          <p:nvPr/>
        </p:nvSpPr>
        <p:spPr>
          <a:xfrm>
            <a:off x="546674" y="15860734"/>
            <a:ext cx="178407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latin typeface="Arial" panose="020B0604020202020204" pitchFamily="34" charset="0"/>
                <a:cs typeface="Arial" panose="020B0604020202020204" pitchFamily="34" charset="0"/>
              </a:rPr>
              <a:t>SDX-7320 potently suppressed tumour growth in LTL545 and </a:t>
            </a:r>
            <a:r>
              <a:rPr lang="en-A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LuCaP</a:t>
            </a:r>
            <a:r>
              <a:rPr lang="en-AU" sz="4400" b="1" dirty="0">
                <a:latin typeface="Arial" panose="020B0604020202020204" pitchFamily="34" charset="0"/>
                <a:cs typeface="Arial" panose="020B0604020202020204" pitchFamily="34" charset="0"/>
              </a:rPr>
              <a:t> 49 models of aggressive variant prostate cancer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52455E3-4799-263C-1102-1265F1456B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8538" y="19387481"/>
            <a:ext cx="3615997" cy="425984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D2804AA6-DD5A-1A1F-956C-FCB4D66E43FB}"/>
              </a:ext>
            </a:extLst>
          </p:cNvPr>
          <p:cNvSpPr txBox="1"/>
          <p:nvPr/>
        </p:nvSpPr>
        <p:spPr>
          <a:xfrm>
            <a:off x="8906398" y="17885274"/>
            <a:ext cx="2229179" cy="1044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rgbClr val="92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LTL545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9AA6D97E-465A-0899-8A81-14EDE69E82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90857" y="19210030"/>
            <a:ext cx="7381185" cy="4209747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6A16D3B0-0882-4CBB-5EAF-B9E0142D201E}"/>
              </a:ext>
            </a:extLst>
          </p:cNvPr>
          <p:cNvSpPr txBox="1"/>
          <p:nvPr/>
        </p:nvSpPr>
        <p:spPr>
          <a:xfrm>
            <a:off x="2994167" y="18877180"/>
            <a:ext cx="425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Tumour volume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E8A9179-C313-0AF8-9080-255A18BF4976}"/>
              </a:ext>
            </a:extLst>
          </p:cNvPr>
          <p:cNvSpPr txBox="1"/>
          <p:nvPr/>
        </p:nvSpPr>
        <p:spPr>
          <a:xfrm>
            <a:off x="8712373" y="18877180"/>
            <a:ext cx="3170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Tumour mass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1D6318C-AF67-303F-7947-10A1A119434E}"/>
              </a:ext>
            </a:extLst>
          </p:cNvPr>
          <p:cNvSpPr txBox="1"/>
          <p:nvPr/>
        </p:nvSpPr>
        <p:spPr>
          <a:xfrm>
            <a:off x="13683859" y="18877179"/>
            <a:ext cx="3170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Survival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C326416-D887-2304-1F47-EDD4073AEA2B}"/>
              </a:ext>
            </a:extLst>
          </p:cNvPr>
          <p:cNvSpPr txBox="1"/>
          <p:nvPr/>
        </p:nvSpPr>
        <p:spPr>
          <a:xfrm>
            <a:off x="8639064" y="23737369"/>
            <a:ext cx="3879107" cy="1044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 err="1">
                <a:solidFill>
                  <a:srgbClr val="92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LuCaP</a:t>
            </a:r>
            <a:r>
              <a:rPr lang="en-AU" sz="4800" b="1" dirty="0">
                <a:solidFill>
                  <a:srgbClr val="92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525A902-E2F2-4237-58AD-9DBCF3B077B2}"/>
              </a:ext>
            </a:extLst>
          </p:cNvPr>
          <p:cNvSpPr txBox="1"/>
          <p:nvPr/>
        </p:nvSpPr>
        <p:spPr>
          <a:xfrm>
            <a:off x="2880497" y="24511637"/>
            <a:ext cx="425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Tumour volume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65B286F-6E5D-FD9C-FCE3-94793162496F}"/>
              </a:ext>
            </a:extLst>
          </p:cNvPr>
          <p:cNvSpPr txBox="1"/>
          <p:nvPr/>
        </p:nvSpPr>
        <p:spPr>
          <a:xfrm>
            <a:off x="8463049" y="24491687"/>
            <a:ext cx="3170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Tumour mass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1DE663E-98DF-E34F-1617-092C4DDCE506}"/>
              </a:ext>
            </a:extLst>
          </p:cNvPr>
          <p:cNvSpPr txBox="1"/>
          <p:nvPr/>
        </p:nvSpPr>
        <p:spPr>
          <a:xfrm>
            <a:off x="13519579" y="24453318"/>
            <a:ext cx="3170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Survival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9C519BD-C61E-195E-0F16-51A967531902}"/>
              </a:ext>
            </a:extLst>
          </p:cNvPr>
          <p:cNvSpPr txBox="1"/>
          <p:nvPr/>
        </p:nvSpPr>
        <p:spPr>
          <a:xfrm>
            <a:off x="502516" y="18784534"/>
            <a:ext cx="940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B2FF094-2124-01ED-D783-CDC335221F3A}"/>
              </a:ext>
            </a:extLst>
          </p:cNvPr>
          <p:cNvSpPr txBox="1"/>
          <p:nvPr/>
        </p:nvSpPr>
        <p:spPr>
          <a:xfrm>
            <a:off x="7289539" y="18849689"/>
            <a:ext cx="940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3BD5478-B359-6F47-FD92-AF6A27C25B0C}"/>
              </a:ext>
            </a:extLst>
          </p:cNvPr>
          <p:cNvSpPr txBox="1"/>
          <p:nvPr/>
        </p:nvSpPr>
        <p:spPr>
          <a:xfrm>
            <a:off x="11811880" y="18820832"/>
            <a:ext cx="940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C2BEB61-431D-8EE2-40A0-590F2B5378DE}"/>
              </a:ext>
            </a:extLst>
          </p:cNvPr>
          <p:cNvSpPr txBox="1"/>
          <p:nvPr/>
        </p:nvSpPr>
        <p:spPr>
          <a:xfrm>
            <a:off x="385104" y="24431546"/>
            <a:ext cx="940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03EBCB5-DED6-7FA3-ADA4-06C861DCA684}"/>
              </a:ext>
            </a:extLst>
          </p:cNvPr>
          <p:cNvSpPr txBox="1"/>
          <p:nvPr/>
        </p:nvSpPr>
        <p:spPr>
          <a:xfrm>
            <a:off x="7096772" y="24416974"/>
            <a:ext cx="940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C126376-03A3-7E78-F2CA-26390D99F7F4}"/>
              </a:ext>
            </a:extLst>
          </p:cNvPr>
          <p:cNvSpPr txBox="1"/>
          <p:nvPr/>
        </p:nvSpPr>
        <p:spPr>
          <a:xfrm>
            <a:off x="11694468" y="24425394"/>
            <a:ext cx="940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8146A4F-FF3B-EB15-7422-A66A0BFF2AA8}"/>
              </a:ext>
            </a:extLst>
          </p:cNvPr>
          <p:cNvSpPr/>
          <p:nvPr/>
        </p:nvSpPr>
        <p:spPr>
          <a:xfrm>
            <a:off x="546673" y="29585668"/>
            <a:ext cx="18043255" cy="16418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2. SDX-7320 treatment significantly reduced tumour growth (A, D) and endpoint tumour mass (B,E)  in LTL545 and </a:t>
            </a:r>
            <a:r>
              <a:rPr lang="en-A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LuCaP</a:t>
            </a: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49 models of NEPC, prolonging median survival by 43.5% (C) and 92% (F) respectively.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4950F94-14FC-B8DA-84AC-781B80406DD9}"/>
              </a:ext>
            </a:extLst>
          </p:cNvPr>
          <p:cNvSpPr/>
          <p:nvPr/>
        </p:nvSpPr>
        <p:spPr>
          <a:xfrm>
            <a:off x="33877495" y="15685312"/>
            <a:ext cx="17048097" cy="1197417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F37E683-07E2-9688-02EA-EF4BCFB47646}"/>
              </a:ext>
            </a:extLst>
          </p:cNvPr>
          <p:cNvSpPr/>
          <p:nvPr/>
        </p:nvSpPr>
        <p:spPr>
          <a:xfrm>
            <a:off x="33877497" y="15685311"/>
            <a:ext cx="17048096" cy="217933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DF5C3AB-6E56-F361-E514-AE4F72F02CD4}"/>
              </a:ext>
            </a:extLst>
          </p:cNvPr>
          <p:cNvSpPr txBox="1"/>
          <p:nvPr/>
        </p:nvSpPr>
        <p:spPr>
          <a:xfrm>
            <a:off x="34231015" y="16008700"/>
            <a:ext cx="163410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latin typeface="Arial" panose="020B0604020202020204" pitchFamily="34" charset="0"/>
                <a:cs typeface="Arial" panose="020B0604020202020204" pitchFamily="34" charset="0"/>
              </a:rPr>
              <a:t>SDX-7320 downregulates c-</a:t>
            </a:r>
            <a:r>
              <a:rPr lang="en-A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Myc</a:t>
            </a:r>
            <a:r>
              <a:rPr lang="en-AU" sz="4400" b="1" dirty="0">
                <a:latin typeface="Arial" panose="020B0604020202020204" pitchFamily="34" charset="0"/>
                <a:cs typeface="Arial" panose="020B0604020202020204" pitchFamily="34" charset="0"/>
              </a:rPr>
              <a:t> and enhancer of </a:t>
            </a:r>
            <a:r>
              <a:rPr lang="en-A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zeste</a:t>
            </a:r>
            <a:r>
              <a:rPr lang="en-AU" sz="4400" b="1" dirty="0">
                <a:latin typeface="Arial" panose="020B0604020202020204" pitchFamily="34" charset="0"/>
                <a:cs typeface="Arial" panose="020B0604020202020204" pitchFamily="34" charset="0"/>
              </a:rPr>
              <a:t> homolog 2 (EZH2), important regulators of cancer stemness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B0B8279-03D4-2B70-BB88-C8D941F211FF}"/>
              </a:ext>
            </a:extLst>
          </p:cNvPr>
          <p:cNvSpPr txBox="1"/>
          <p:nvPr/>
        </p:nvSpPr>
        <p:spPr>
          <a:xfrm>
            <a:off x="34240260" y="18360855"/>
            <a:ext cx="737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448221C-D8E8-5394-48D8-080E100AE508}"/>
              </a:ext>
            </a:extLst>
          </p:cNvPr>
          <p:cNvSpPr txBox="1"/>
          <p:nvPr/>
        </p:nvSpPr>
        <p:spPr>
          <a:xfrm>
            <a:off x="36852097" y="18343849"/>
            <a:ext cx="440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C-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Myc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protein levels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DE2116B-FD20-1F4D-9FCC-9BCD7193935A}"/>
              </a:ext>
            </a:extLst>
          </p:cNvPr>
          <p:cNvSpPr txBox="1"/>
          <p:nvPr/>
        </p:nvSpPr>
        <p:spPr>
          <a:xfrm>
            <a:off x="43017589" y="18282294"/>
            <a:ext cx="737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D6621E3-4925-FB50-B459-4470B33DC945}"/>
              </a:ext>
            </a:extLst>
          </p:cNvPr>
          <p:cNvSpPr txBox="1"/>
          <p:nvPr/>
        </p:nvSpPr>
        <p:spPr>
          <a:xfrm>
            <a:off x="45266464" y="18261314"/>
            <a:ext cx="437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EZH2 protein levels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50AB5DB7-12CD-E29D-C463-557F47ED1C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46188" y="18897937"/>
            <a:ext cx="8111341" cy="179161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2076AF5-03A2-CC9E-6CB8-A94DD5CAE89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0710" b="8270"/>
          <a:stretch>
            <a:fillRect/>
          </a:stretch>
        </p:blipFill>
        <p:spPr>
          <a:xfrm>
            <a:off x="36968399" y="21330794"/>
            <a:ext cx="2543533" cy="3319179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4F1DAA65-3241-06C3-BFB6-7876A9267A0E}"/>
              </a:ext>
            </a:extLst>
          </p:cNvPr>
          <p:cNvSpPr txBox="1"/>
          <p:nvPr/>
        </p:nvSpPr>
        <p:spPr>
          <a:xfrm>
            <a:off x="37284268" y="20904665"/>
            <a:ext cx="2746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C-</a:t>
            </a:r>
            <a:r>
              <a:rPr lang="en-A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Myc</a:t>
            </a: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 levels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95A88F8B-EB1F-AAAF-A7C7-582DEE28D89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2997422" y="18960865"/>
            <a:ext cx="7684562" cy="1963027"/>
          </a:xfrm>
          <a:prstGeom prst="rect">
            <a:avLst/>
          </a:prstGeom>
        </p:spPr>
      </p:pic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A7B5302-66E0-5C62-5306-A888B37A57A6}"/>
              </a:ext>
            </a:extLst>
          </p:cNvPr>
          <p:cNvCxnSpPr>
            <a:cxnSpLocks/>
          </p:cNvCxnSpPr>
          <p:nvPr/>
        </p:nvCxnSpPr>
        <p:spPr>
          <a:xfrm>
            <a:off x="42737560" y="18111316"/>
            <a:ext cx="0" cy="9394344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BDCF418-0237-2BAC-7ECE-29E82C580673}"/>
              </a:ext>
            </a:extLst>
          </p:cNvPr>
          <p:cNvSpPr/>
          <p:nvPr/>
        </p:nvSpPr>
        <p:spPr>
          <a:xfrm>
            <a:off x="34069150" y="24820429"/>
            <a:ext cx="8405338" cy="23595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4. Protein levels of c-</a:t>
            </a:r>
            <a:r>
              <a:rPr lang="en-A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Myc</a:t>
            </a: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EZH2 were measured using western blot and normalised to 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-tubulin (A &amp; B). SDX-7320 treatment significantly reduced c-</a:t>
            </a:r>
            <a:r>
              <a:rPr lang="en-A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Myc</a:t>
            </a: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EZH2 levels.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8EA3F79B-D69A-DC41-7EF6-F25F51F696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37560" y="21197217"/>
            <a:ext cx="8367632" cy="1784926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1C0DE64A-BB3B-721A-426D-C552C3D063E3}"/>
              </a:ext>
            </a:extLst>
          </p:cNvPr>
          <p:cNvSpPr txBox="1"/>
          <p:nvPr/>
        </p:nvSpPr>
        <p:spPr>
          <a:xfrm>
            <a:off x="41539340" y="18951450"/>
            <a:ext cx="91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Mw (</a:t>
            </a:r>
            <a:r>
              <a:rPr lang="en-AU" dirty="0" err="1"/>
              <a:t>kDa</a:t>
            </a:r>
            <a:r>
              <a:rPr lang="en-AU" dirty="0"/>
              <a:t>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153BCAB-BC44-1D9D-FF0F-0033878B572C}"/>
              </a:ext>
            </a:extLst>
          </p:cNvPr>
          <p:cNvSpPr txBox="1"/>
          <p:nvPr/>
        </p:nvSpPr>
        <p:spPr>
          <a:xfrm>
            <a:off x="49945227" y="18984705"/>
            <a:ext cx="91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Mw (</a:t>
            </a:r>
            <a:r>
              <a:rPr lang="en-AU" dirty="0" err="1"/>
              <a:t>kDa</a:t>
            </a:r>
            <a:r>
              <a:rPr lang="en-AU" dirty="0"/>
              <a:t>)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D919E61-0AB3-85B8-2CF3-CD711AB9EC2D}"/>
              </a:ext>
            </a:extLst>
          </p:cNvPr>
          <p:cNvSpPr txBox="1"/>
          <p:nvPr/>
        </p:nvSpPr>
        <p:spPr>
          <a:xfrm>
            <a:off x="45963189" y="23185663"/>
            <a:ext cx="2746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EZH2 levels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E056EA88-8D25-A6DE-8CD5-CA8676B36764}"/>
              </a:ext>
            </a:extLst>
          </p:cNvPr>
          <p:cNvSpPr/>
          <p:nvPr/>
        </p:nvSpPr>
        <p:spPr>
          <a:xfrm>
            <a:off x="19266231" y="15646312"/>
            <a:ext cx="14252063" cy="1570127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EBAAE0C1-7699-1402-C973-1C94486EC93E}"/>
              </a:ext>
            </a:extLst>
          </p:cNvPr>
          <p:cNvSpPr/>
          <p:nvPr/>
        </p:nvSpPr>
        <p:spPr>
          <a:xfrm>
            <a:off x="19266231" y="15646312"/>
            <a:ext cx="14252064" cy="217933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38427980-6A5E-7E8D-22EA-2B01BC059E20}"/>
              </a:ext>
            </a:extLst>
          </p:cNvPr>
          <p:cNvSpPr txBox="1"/>
          <p:nvPr/>
        </p:nvSpPr>
        <p:spPr>
          <a:xfrm>
            <a:off x="18949669" y="16008700"/>
            <a:ext cx="148119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latin typeface="Arial" panose="020B0604020202020204" pitchFamily="34" charset="0"/>
                <a:cs typeface="Arial" panose="020B0604020202020204" pitchFamily="34" charset="0"/>
              </a:rPr>
              <a:t>SDX-7320 treatment significantly reduced the angiogenesis marker CD34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9D5E260-4057-A293-30A2-3438DA651133}"/>
              </a:ext>
            </a:extLst>
          </p:cNvPr>
          <p:cNvSpPr/>
          <p:nvPr/>
        </p:nvSpPr>
        <p:spPr>
          <a:xfrm>
            <a:off x="19427809" y="29585668"/>
            <a:ext cx="13928905" cy="16078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3. </a:t>
            </a:r>
            <a:r>
              <a:rPr lang="en-A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Immunohistological</a:t>
            </a: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staining of vehicle and SDX-7320-treated tumours against CD34, a marker of angiogenesis. Staining performed on LTL545 model (A) and </a:t>
            </a:r>
            <a:r>
              <a:rPr lang="en-A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LuCaP</a:t>
            </a: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49 model (B).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5461976A-FB8D-EE5E-3818-C4C963DF5DB8}"/>
              </a:ext>
            </a:extLst>
          </p:cNvPr>
          <p:cNvSpPr txBox="1"/>
          <p:nvPr/>
        </p:nvSpPr>
        <p:spPr>
          <a:xfrm>
            <a:off x="19338690" y="18082239"/>
            <a:ext cx="940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B06914CB-11B8-9051-F036-D40A4FA98C8E}"/>
              </a:ext>
            </a:extLst>
          </p:cNvPr>
          <p:cNvSpPr txBox="1"/>
          <p:nvPr/>
        </p:nvSpPr>
        <p:spPr>
          <a:xfrm>
            <a:off x="19338690" y="23562113"/>
            <a:ext cx="940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pic>
        <p:nvPicPr>
          <p:cNvPr id="189" name="Picture 188">
            <a:extLst>
              <a:ext uri="{FF2B5EF4-FFF2-40B4-BE49-F238E27FC236}">
                <a16:creationId xmlns:a16="http://schemas.microsoft.com/office/drawing/2014/main" id="{232FBC0A-888E-60B6-389F-9CCE1F201D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32636" y="23850848"/>
            <a:ext cx="4797880" cy="3686582"/>
          </a:xfrm>
          <a:prstGeom prst="rect">
            <a:avLst/>
          </a:prstGeom>
        </p:spPr>
      </p:pic>
      <p:sp>
        <p:nvSpPr>
          <p:cNvPr id="190" name="Rectangle 189">
            <a:extLst>
              <a:ext uri="{FF2B5EF4-FFF2-40B4-BE49-F238E27FC236}">
                <a16:creationId xmlns:a16="http://schemas.microsoft.com/office/drawing/2014/main" id="{FE917B8D-4BB5-0235-4649-1A84E480C3B1}"/>
              </a:ext>
            </a:extLst>
          </p:cNvPr>
          <p:cNvSpPr/>
          <p:nvPr/>
        </p:nvSpPr>
        <p:spPr>
          <a:xfrm>
            <a:off x="277586" y="31581911"/>
            <a:ext cx="33240708" cy="942519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BA61F4D1-EBF5-62DB-545A-8CD65C5CF642}"/>
              </a:ext>
            </a:extLst>
          </p:cNvPr>
          <p:cNvSpPr/>
          <p:nvPr/>
        </p:nvSpPr>
        <p:spPr>
          <a:xfrm>
            <a:off x="277585" y="31562975"/>
            <a:ext cx="33240707" cy="14075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3751305A-A7E7-5A3F-2047-07B2A9716F90}"/>
              </a:ext>
            </a:extLst>
          </p:cNvPr>
          <p:cNvSpPr txBox="1"/>
          <p:nvPr/>
        </p:nvSpPr>
        <p:spPr>
          <a:xfrm>
            <a:off x="502516" y="31789586"/>
            <a:ext cx="33075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latin typeface="Arial" panose="020B0604020202020204" pitchFamily="34" charset="0"/>
                <a:cs typeface="Arial" panose="020B0604020202020204" pitchFamily="34" charset="0"/>
              </a:rPr>
              <a:t>SDX-7320 induced activation of the unfolded protein response (UPR) and apoptosis in LTL545 model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BBDCD2CF-76E0-A3FC-DD87-F0FC16C1B696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" t="6852" r="264"/>
          <a:stretch>
            <a:fillRect/>
          </a:stretch>
        </p:blipFill>
        <p:spPr>
          <a:xfrm>
            <a:off x="376814" y="33790871"/>
            <a:ext cx="13740728" cy="7081485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E40D32E2-28C5-13E2-459A-F95799C6BAE7}"/>
              </a:ext>
            </a:extLst>
          </p:cNvPr>
          <p:cNvSpPr txBox="1"/>
          <p:nvPr/>
        </p:nvSpPr>
        <p:spPr>
          <a:xfrm>
            <a:off x="2186440" y="33215842"/>
            <a:ext cx="14117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Genes involved in lipid metabolism and the UPR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E5398C-4797-FA36-3474-C58CE0603B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538630" y="33075967"/>
            <a:ext cx="9524540" cy="42556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0CB5BC-8C5E-CDC3-2FC2-DA82B0E34EFF}"/>
              </a:ext>
            </a:extLst>
          </p:cNvPr>
          <p:cNvSpPr/>
          <p:nvPr/>
        </p:nvSpPr>
        <p:spPr>
          <a:xfrm>
            <a:off x="33877493" y="27923917"/>
            <a:ext cx="17048096" cy="141740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9B1224-4897-62DD-729B-2ADD5FCFB8F8}"/>
              </a:ext>
            </a:extLst>
          </p:cNvPr>
          <p:cNvSpPr/>
          <p:nvPr/>
        </p:nvSpPr>
        <p:spPr>
          <a:xfrm>
            <a:off x="33877492" y="29341326"/>
            <a:ext cx="17048097" cy="1166578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8C6CAB-885A-BA6F-AF69-4A91A143B2FC}"/>
              </a:ext>
            </a:extLst>
          </p:cNvPr>
          <p:cNvSpPr txBox="1"/>
          <p:nvPr/>
        </p:nvSpPr>
        <p:spPr>
          <a:xfrm>
            <a:off x="35020188" y="28217156"/>
            <a:ext cx="13950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B828C2-3E10-0404-772C-AB463FB45B9A}"/>
              </a:ext>
            </a:extLst>
          </p:cNvPr>
          <p:cNvSpPr txBox="1"/>
          <p:nvPr/>
        </p:nvSpPr>
        <p:spPr>
          <a:xfrm>
            <a:off x="33968999" y="29548130"/>
            <a:ext cx="165093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3600" dirty="0" err="1">
                <a:latin typeface="Arial" panose="020B0604020202020204" pitchFamily="34" charset="0"/>
                <a:cs typeface="Arial" panose="020B0604020202020204" pitchFamily="34" charset="0"/>
              </a:rPr>
              <a:t>Evexomostat</a:t>
            </a: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 significantly suppressed tumour growth in AR- aggressive variant NEPC models.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Several molecular mechanisms may account for its anti-tumour activity, including suppression of angiogenesis (marked by reduced CD34 staining), suppression of cancer stemness regulators (c-</a:t>
            </a:r>
            <a:r>
              <a:rPr lang="en-AU" sz="3600" dirty="0" err="1">
                <a:latin typeface="Arial" panose="020B0604020202020204" pitchFamily="34" charset="0"/>
                <a:cs typeface="Arial" panose="020B0604020202020204" pitchFamily="34" charset="0"/>
              </a:rPr>
              <a:t>Myc</a:t>
            </a: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 and EZH2), and activation of the unfolded protein response.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572A5B-2607-6942-A06C-B8326FA0C7C4}"/>
              </a:ext>
            </a:extLst>
          </p:cNvPr>
          <p:cNvSpPr/>
          <p:nvPr/>
        </p:nvSpPr>
        <p:spPr>
          <a:xfrm>
            <a:off x="34240260" y="33663990"/>
            <a:ext cx="16285705" cy="227124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findings support the advancement of SDX-7320 (</a:t>
            </a:r>
            <a:r>
              <a:rPr lang="en-AU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evexomostat</a:t>
            </a:r>
            <a:r>
              <a:rPr lang="en-A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to clinical trials for patients with advanced prostate cancer, where there is a high clinical need for novel effective therapeutics.</a:t>
            </a:r>
            <a:endParaRPr lang="en-AU" sz="3600" b="1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F9DDA0-B125-C122-0B9F-CF53C1700FDA}"/>
              </a:ext>
            </a:extLst>
          </p:cNvPr>
          <p:cNvSpPr txBox="1"/>
          <p:nvPr/>
        </p:nvSpPr>
        <p:spPr>
          <a:xfrm>
            <a:off x="33913237" y="40162387"/>
            <a:ext cx="16976605" cy="80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b="1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Funding acknowledgements: </a:t>
            </a:r>
            <a:r>
              <a:rPr lang="en-US" sz="2200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This research was funded by US Department of Defense (HT9425-24-1-0654)</a:t>
            </a:r>
          </a:p>
          <a:p>
            <a:pPr>
              <a:lnSpc>
                <a:spcPct val="107000"/>
              </a:lnSpc>
            </a:pPr>
            <a:r>
              <a:rPr lang="en-AU" sz="2200" b="1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The first and presenting author declares no conflict of interest</a:t>
            </a:r>
            <a:endParaRPr lang="en-AU" sz="2200" i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065021-FC3F-0893-3FBA-6BDE55CC724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851981" y="34737159"/>
            <a:ext cx="9070981" cy="237667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280A548-F500-403B-C79B-CD10F9E1ED1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207094" y="37191723"/>
            <a:ext cx="2643728" cy="373749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83C67F7-2C41-4C90-11C1-86DA53F872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537502" y="37207402"/>
            <a:ext cx="2610179" cy="36977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76D8AC-EB70-2548-A59B-9165E0C5AB7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454594" y="24996806"/>
            <a:ext cx="7300536" cy="407843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329926F-519F-B6A8-7504-AB1D3387B5C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51370" y="24979278"/>
            <a:ext cx="3413388" cy="4536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D436C21-669E-FCA5-4B6E-E66C7CC2AB8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5382" y="25025724"/>
            <a:ext cx="6138684" cy="42926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B6999E-E258-A9B6-227C-32300EFB849F}"/>
              </a:ext>
            </a:extLst>
          </p:cNvPr>
          <p:cNvSpPr/>
          <p:nvPr/>
        </p:nvSpPr>
        <p:spPr>
          <a:xfrm>
            <a:off x="21150607" y="37437013"/>
            <a:ext cx="12206107" cy="34681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5. Differential gene expression between vehicle and SDX-7320-treated group, encompassing markers of lipid metabolism and UPR (A). Western blot of ATF4 (UPR marker) and cleaved-caspase 3 (apoptosis marker) (B). Diagram of hypothesis of anti-tumour mechanism following SDX-7320 treatment in the LTL545 model (C). Changes in lipid metabolism may lead to accumulation of saturated FAs, which may trigger ER stress and induce cell death.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29D2F1B-7AF9-3ABB-E3E7-DC5BC38CB94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346188" y="36246728"/>
            <a:ext cx="6045447" cy="2330545"/>
          </a:xfrm>
          <a:prstGeom prst="rect">
            <a:avLst/>
          </a:prstGeom>
        </p:spPr>
      </p:pic>
      <p:sp>
        <p:nvSpPr>
          <p:cNvPr id="39" name="Freeform 7">
            <a:extLst>
              <a:ext uri="{FF2B5EF4-FFF2-40B4-BE49-F238E27FC236}">
                <a16:creationId xmlns:a16="http://schemas.microsoft.com/office/drawing/2014/main" id="{667FF71E-51EF-B911-9F12-731A37B9FE98}"/>
              </a:ext>
            </a:extLst>
          </p:cNvPr>
          <p:cNvSpPr/>
          <p:nvPr/>
        </p:nvSpPr>
        <p:spPr>
          <a:xfrm>
            <a:off x="34185278" y="38835088"/>
            <a:ext cx="9033392" cy="1131013"/>
          </a:xfrm>
          <a:custGeom>
            <a:avLst/>
            <a:gdLst/>
            <a:ahLst/>
            <a:cxnLst/>
            <a:rect l="l" t="t" r="r" b="b"/>
            <a:pathLst>
              <a:path w="6765036" h="911352">
                <a:moveTo>
                  <a:pt x="0" y="0"/>
                </a:moveTo>
                <a:lnTo>
                  <a:pt x="6765036" y="0"/>
                </a:lnTo>
                <a:lnTo>
                  <a:pt x="6765036" y="911352"/>
                </a:lnTo>
                <a:lnTo>
                  <a:pt x="0" y="911352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t="-2" r="-84" b="-630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6A92D39-D38D-7163-471D-0928F9FA1B1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3364704" y="36588618"/>
            <a:ext cx="3001190" cy="300119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33D46AE-0EBD-746F-1569-345409FEF33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6831576" y="36443306"/>
            <a:ext cx="3211007" cy="32110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1FD2F4-1080-CD7B-99DC-8453BA7EDB86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b="16953"/>
          <a:stretch>
            <a:fillRect/>
          </a:stretch>
        </p:blipFill>
        <p:spPr>
          <a:xfrm>
            <a:off x="13951209" y="33518001"/>
            <a:ext cx="9070982" cy="1327876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A48C061-0A1F-3E3B-3F2A-399CA1E14B5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414545" y="33074186"/>
            <a:ext cx="6217870" cy="47782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74F8A9D-AD7C-9662-8263-E08859E8057F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 r="12224"/>
          <a:stretch>
            <a:fillRect/>
          </a:stretch>
        </p:blipFill>
        <p:spPr>
          <a:xfrm>
            <a:off x="19803465" y="18110625"/>
            <a:ext cx="13521647" cy="110701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6F7EAC-3D74-E9BB-F34C-F5019613B21F}"/>
              </a:ext>
            </a:extLst>
          </p:cNvPr>
          <p:cNvSpPr txBox="1"/>
          <p:nvPr/>
        </p:nvSpPr>
        <p:spPr>
          <a:xfrm>
            <a:off x="502516" y="33233643"/>
            <a:ext cx="940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958AD1-DBAA-CA7B-7EBD-40811A236AC6}"/>
              </a:ext>
            </a:extLst>
          </p:cNvPr>
          <p:cNvSpPr txBox="1"/>
          <p:nvPr/>
        </p:nvSpPr>
        <p:spPr>
          <a:xfrm>
            <a:off x="13499026" y="33136096"/>
            <a:ext cx="70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0AFEE40-FF0B-CAB9-F44C-CAA39950B952}"/>
              </a:ext>
            </a:extLst>
          </p:cNvPr>
          <p:cNvSpPr txBox="1"/>
          <p:nvPr/>
        </p:nvSpPr>
        <p:spPr>
          <a:xfrm>
            <a:off x="22922962" y="33080372"/>
            <a:ext cx="940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pic>
        <p:nvPicPr>
          <p:cNvPr id="97" name="Picture 96" descr="A graph with dots and lines&#10;&#10;AI-generated content may be incorrect.">
            <a:extLst>
              <a:ext uri="{FF2B5EF4-FFF2-40B4-BE49-F238E27FC236}">
                <a16:creationId xmlns:a16="http://schemas.microsoft.com/office/drawing/2014/main" id="{FD03F9FB-8DB2-3FF5-A8D3-73D5DF8CB0E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0"/>
          <a:stretch>
            <a:fillRect/>
          </a:stretch>
        </p:blipFill>
        <p:spPr>
          <a:xfrm>
            <a:off x="767583" y="19280989"/>
            <a:ext cx="6515955" cy="4564156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0DE880A-F2F5-45A8-2766-EBDEBF0453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473" r="34914" b="50948"/>
          <a:stretch>
            <a:fillRect/>
          </a:stretch>
        </p:blipFill>
        <p:spPr>
          <a:xfrm>
            <a:off x="22448706" y="6808542"/>
            <a:ext cx="3537323" cy="3242606"/>
          </a:xfrm>
          <a:prstGeom prst="rect">
            <a:avLst/>
          </a:prstGeom>
        </p:spPr>
      </p:pic>
      <p:pic>
        <p:nvPicPr>
          <p:cNvPr id="100" name="Picture 9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751A925-33E7-20D2-3190-A0F23DDDA7C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" t="27574" r="27893" b="7697"/>
          <a:stretch>
            <a:fillRect/>
          </a:stretch>
        </p:blipFill>
        <p:spPr>
          <a:xfrm>
            <a:off x="39185953" y="6990612"/>
            <a:ext cx="11668228" cy="837684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8245EFF-AC39-AD4D-AC79-BAF19A7C13A2}"/>
              </a:ext>
            </a:extLst>
          </p:cNvPr>
          <p:cNvSpPr txBox="1"/>
          <p:nvPr/>
        </p:nvSpPr>
        <p:spPr>
          <a:xfrm>
            <a:off x="43506470" y="14898956"/>
            <a:ext cx="2859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Created with </a:t>
            </a:r>
            <a:r>
              <a:rPr lang="en-AU" sz="2000" dirty="0" err="1"/>
              <a:t>Biorender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214448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1352</TotalTime>
  <Words>818</Words>
  <Application>Microsoft Office PowerPoint</Application>
  <PresentationFormat>Custom</PresentationFormat>
  <Paragraphs>62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Devina Laurencia</dc:creator>
  <cp:lastModifiedBy>Devina Laurencia</cp:lastModifiedBy>
  <cp:revision>9</cp:revision>
  <dcterms:created xsi:type="dcterms:W3CDTF">2025-08-15T04:10:41Z</dcterms:created>
  <dcterms:modified xsi:type="dcterms:W3CDTF">2025-09-26T00:18:26Z</dcterms:modified>
</cp:coreProperties>
</file>